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7" r:id="rId5"/>
    <p:sldId id="270" r:id="rId6"/>
    <p:sldId id="279" r:id="rId7"/>
    <p:sldId id="280" r:id="rId8"/>
    <p:sldId id="281" r:id="rId9"/>
    <p:sldId id="282" r:id="rId10"/>
    <p:sldId id="274" r:id="rId11"/>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je Solle" initials="MS" lastIdx="1" clrIdx="0">
    <p:extLst>
      <p:ext uri="{19B8F6BF-5375-455C-9EA6-DF929625EA0E}">
        <p15:presenceInfo xmlns:p15="http://schemas.microsoft.com/office/powerpoint/2012/main" userId="S::pm.solle@noorderpoort.nl::aa2ec6e0-f6df-41d1-9167-7cd823556c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59" d="100"/>
          <a:sy n="59" d="100"/>
        </p:scale>
        <p:origin x="964" y="4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28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838BD74-03A7-4083-9656-4695B77D0FB3}" type="datetime1">
              <a:rPr lang="nl-NL" smtClean="0"/>
              <a:t>15-10-2019</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nl-NL" smtClean="0"/>
              <a:t>‹nr.›</a:t>
            </a:fld>
            <a:endParaRPr lang="nl-NL"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7814101-8B39-4E53-A2E2-FEE6AEE714ED}" type="datetime1">
              <a:rPr lang="nl-NL" noProof="0" smtClean="0"/>
              <a:t>15-10-2019</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nl-NL" noProof="0" smtClean="0"/>
              <a:t>‹nr.›</a:t>
            </a:fld>
            <a:endParaRPr lang="nl-NL"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1</a:t>
            </a:fld>
            <a:endParaRPr lang="nl-NL" dirty="0"/>
          </a:p>
        </p:txBody>
      </p:sp>
    </p:spTree>
    <p:extLst>
      <p:ext uri="{BB962C8B-B14F-4D97-AF65-F5344CB8AC3E}">
        <p14:creationId xmlns:p14="http://schemas.microsoft.com/office/powerpoint/2010/main" val="1752230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2</a:t>
            </a:fld>
            <a:endParaRPr lang="nl-NL" dirty="0"/>
          </a:p>
        </p:txBody>
      </p:sp>
    </p:spTree>
    <p:extLst>
      <p:ext uri="{BB962C8B-B14F-4D97-AF65-F5344CB8AC3E}">
        <p14:creationId xmlns:p14="http://schemas.microsoft.com/office/powerpoint/2010/main" val="132656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7</a:t>
            </a:fld>
            <a:endParaRPr lang="nl-NL" dirty="0"/>
          </a:p>
        </p:txBody>
      </p:sp>
    </p:spTree>
    <p:extLst>
      <p:ext uri="{BB962C8B-B14F-4D97-AF65-F5344CB8AC3E}">
        <p14:creationId xmlns:p14="http://schemas.microsoft.com/office/powerpoint/2010/main" val="2470749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Titel 1"/>
          <p:cNvSpPr>
            <a:spLocks noGrp="1"/>
          </p:cNvSpPr>
          <p:nvPr>
            <p:ph type="ctrTitle"/>
          </p:nvPr>
        </p:nvSpPr>
        <p:spPr>
          <a:xfrm>
            <a:off x="838200" y="533400"/>
            <a:ext cx="8458200" cy="1828800"/>
          </a:xfrm>
        </p:spPr>
        <p:txBody>
          <a:bodyPr rtlCol="0" anchor="b">
            <a:normAutofit/>
          </a:bodyPr>
          <a:lstStyle>
            <a:lvl1pPr algn="l">
              <a:defRPr sz="4400"/>
            </a:lvl1pPr>
          </a:lstStyle>
          <a:p>
            <a:pPr rtl="0"/>
            <a:r>
              <a:rPr lang="nl-NL" noProof="0"/>
              <a:t>Klik om stijl te bewerken</a:t>
            </a:r>
            <a:endParaRPr lang="nl-NL" noProof="0" dirty="0"/>
          </a:p>
        </p:txBody>
      </p:sp>
      <p:sp>
        <p:nvSpPr>
          <p:cNvPr id="3" name="Ondertitel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Klikken om de ondertitelstijl van het model te bewerken</a:t>
            </a:r>
            <a:endParaRPr lang="nl-NL"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e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7" name="Vrije vorm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
        <p:nvSpPr>
          <p:cNvPr id="18" name="Vrije vorm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Tijdelijke aanduiding voor tekst 16"/>
          <p:cNvSpPr>
            <a:spLocks noGrp="1"/>
          </p:cNvSpPr>
          <p:nvPr>
            <p:ph type="body" sz="quarter" idx="16"/>
          </p:nvPr>
        </p:nvSpPr>
        <p:spPr>
          <a:xfrm>
            <a:off x="5566714"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Dri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305424"/>
            <a:ext cx="8104083" cy="579921"/>
          </a:xfrm>
        </p:spPr>
        <p:txBody>
          <a:bodyPr rtlCol="0">
            <a:normAutofit/>
          </a:bodyPr>
          <a:lstStyle>
            <a:lvl1pPr>
              <a:defRPr sz="2400">
                <a:solidFill>
                  <a:schemeClr val="accent1"/>
                </a:solidFill>
              </a:defRPr>
            </a:lvl1pPr>
          </a:lstStyle>
          <a:p>
            <a:pPr rtl="0"/>
            <a:r>
              <a:rPr lang="nl-NL" noProof="0"/>
              <a:t>Klik om stijl te bewerken</a:t>
            </a:r>
            <a:endParaRPr lang="nl-NL" noProof="0" dirty="0"/>
          </a:p>
        </p:txBody>
      </p:sp>
      <p:sp>
        <p:nvSpPr>
          <p:cNvPr id="7" name="Vrije vorm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8" name="Vrije vorm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919255"/>
            <a:ext cx="8104082" cy="497420"/>
          </a:xfrm>
        </p:spPr>
        <p:txBody>
          <a:bodyPr rtlCol="0">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ijf afbeeldingen">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itel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8" name="Vrije vorm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9" name="Tijdelijke aanduiding voor afbeelding 8" descr="Een lege tijdelijke aanduiding om een afbeelding toe te voegen. Klik op de tijdelijke aanduiding en selecteer de afbeelding die u wilt toevoegen"/>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0" name="Vrije vorm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1" name="Tijdelijke aanduiding voor afbeelding 10" descr="Een lege tijdelijke aanduiding om een afbeelding toe te voegen. Klik op de tijdelijke aanduiding en selecteer de afbeelding die u wilt toevoegen"/>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4" name="Vrije vorm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Vrije vorm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1" name="Tijdelijke aanduiding voor afbeelding 20" descr="Een lege tijdelijke aanduiding om een afbeelding toe te voegen. Klik op de tijdelijke aanduiding en selecteer de afbeelding die u wilt toevoegen"/>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692FC5D0-A9B6-4A9A-B84B-4C35602B92DC}" type="datetime1">
              <a:rPr lang="nl-NL" noProof="0" smtClean="0"/>
              <a:t>15-10-2019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365125"/>
            <a:ext cx="1828799" cy="4940300"/>
          </a:xfrm>
        </p:spPr>
        <p:txBody>
          <a:bodyPr vert="eaVert"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a:xfrm>
            <a:off x="1524000" y="365125"/>
            <a:ext cx="6858000" cy="4940300"/>
          </a:xfrm>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E4060A10-9BDB-4A39-8F8E-B3B916D051BD}" type="datetime1">
              <a:rPr lang="nl-NL" noProof="0" smtClean="0"/>
              <a:t>15-10-2019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idx="1"/>
          </p:nvPr>
        </p:nvSpPr>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97D8B4BC-A3B7-45E8-B1A9-F67A59EFAC59}" type="datetime1">
              <a:rPr lang="nl-NL" noProof="0" smtClean="0"/>
              <a:t>15-10-2019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itel 1"/>
          <p:cNvSpPr>
            <a:spLocks noGrp="1"/>
          </p:cNvSpPr>
          <p:nvPr>
            <p:ph type="title"/>
          </p:nvPr>
        </p:nvSpPr>
        <p:spPr>
          <a:xfrm>
            <a:off x="3352800" y="533400"/>
            <a:ext cx="7315200" cy="1828800"/>
          </a:xfrm>
        </p:spPr>
        <p:txBody>
          <a:bodyPr rtlCol="0" anchor="b">
            <a:normAutofit/>
          </a:bodyPr>
          <a:lstStyle>
            <a:lvl1pPr>
              <a:defRPr sz="4400"/>
            </a:lvl1pPr>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3352800" y="2438400"/>
            <a:ext cx="5486400" cy="914400"/>
          </a:xfrm>
        </p:spPr>
        <p:txBody>
          <a:bodyPr rtlCol="0">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Klikken om de tekststijl van het model te bewerken</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sz="half" idx="1"/>
          </p:nvPr>
        </p:nvSpPr>
        <p:spPr>
          <a:xfrm>
            <a:off x="152400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inhoud 3"/>
          <p:cNvSpPr>
            <a:spLocks noGrp="1"/>
          </p:cNvSpPr>
          <p:nvPr>
            <p:ph sz="half" idx="2"/>
          </p:nvPr>
        </p:nvSpPr>
        <p:spPr>
          <a:xfrm>
            <a:off x="627888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F5BFE02D-3BAB-4EB8-88B9-2E39B88ABF34}" type="datetime1">
              <a:rPr lang="nl-NL" noProof="0" smtClean="0"/>
              <a:t>15-10-2019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152400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4" name="Tijdelijke aanduiding voor inhoud 3"/>
          <p:cNvSpPr>
            <a:spLocks noGrp="1"/>
          </p:cNvSpPr>
          <p:nvPr>
            <p:ph sz="half" idx="2"/>
          </p:nvPr>
        </p:nvSpPr>
        <p:spPr>
          <a:xfrm>
            <a:off x="152400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tekst 4"/>
          <p:cNvSpPr>
            <a:spLocks noGrp="1"/>
          </p:cNvSpPr>
          <p:nvPr>
            <p:ph type="body" sz="quarter" idx="3"/>
          </p:nvPr>
        </p:nvSpPr>
        <p:spPr>
          <a:xfrm>
            <a:off x="627888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6" name="Tijdelijke aanduiding voor inhoud 5"/>
          <p:cNvSpPr>
            <a:spLocks noGrp="1"/>
          </p:cNvSpPr>
          <p:nvPr>
            <p:ph sz="quarter" idx="4"/>
          </p:nvPr>
        </p:nvSpPr>
        <p:spPr>
          <a:xfrm>
            <a:off x="627888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8" name="Tijdelijke aanduiding voor voettekst 7"/>
          <p:cNvSpPr>
            <a:spLocks noGrp="1"/>
          </p:cNvSpPr>
          <p:nvPr>
            <p:ph type="ftr" sz="quarter" idx="11"/>
          </p:nvPr>
        </p:nvSpPr>
        <p:spPr/>
        <p:txBody>
          <a:bodyPr rtlCol="0"/>
          <a:lstStyle/>
          <a:p>
            <a:pPr rtl="0"/>
            <a:r>
              <a:rPr lang="nl-NL" noProof="0" dirty="0"/>
              <a:t>Een voettekst toevoegen</a:t>
            </a:r>
          </a:p>
        </p:txBody>
      </p:sp>
      <p:sp>
        <p:nvSpPr>
          <p:cNvPr id="7" name="Tijdelijke aanduiding voor datum 6"/>
          <p:cNvSpPr>
            <a:spLocks noGrp="1"/>
          </p:cNvSpPr>
          <p:nvPr>
            <p:ph type="dt" sz="half" idx="10"/>
          </p:nvPr>
        </p:nvSpPr>
        <p:spPr/>
        <p:txBody>
          <a:bodyPr rtlCol="0"/>
          <a:lstStyle/>
          <a:p>
            <a:pPr rtl="0"/>
            <a:fld id="{2A5E6550-B4F4-4AB5-8CAF-087A6645B768}" type="datetime1">
              <a:rPr lang="nl-NL" noProof="0" smtClean="0"/>
              <a:t>15-10-2019</a:t>
            </a:fld>
            <a:endParaRPr lang="nl-NL" noProof="0" dirty="0"/>
          </a:p>
        </p:txBody>
      </p:sp>
      <p:sp>
        <p:nvSpPr>
          <p:cNvPr id="9" name="Tijdelijke aanduiding voor dianummer 8"/>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4" name="Tijdelijke aanduiding voor voettekst 3"/>
          <p:cNvSpPr>
            <a:spLocks noGrp="1"/>
          </p:cNvSpPr>
          <p:nvPr>
            <p:ph type="ftr" sz="quarter" idx="11"/>
          </p:nvPr>
        </p:nvSpPr>
        <p:spPr/>
        <p:txBody>
          <a:bodyPr rtlCol="0"/>
          <a:lstStyle/>
          <a:p>
            <a:pPr rtl="0"/>
            <a:r>
              <a:rPr lang="nl-NL" noProof="0" dirty="0"/>
              <a:t>Een voettekst toevoegen</a:t>
            </a:r>
          </a:p>
        </p:txBody>
      </p:sp>
      <p:sp>
        <p:nvSpPr>
          <p:cNvPr id="3" name="Tijdelijke aanduiding voor datum 2"/>
          <p:cNvSpPr>
            <a:spLocks noGrp="1"/>
          </p:cNvSpPr>
          <p:nvPr>
            <p:ph type="dt" sz="half" idx="10"/>
          </p:nvPr>
        </p:nvSpPr>
        <p:spPr/>
        <p:txBody>
          <a:bodyPr rtlCol="0"/>
          <a:lstStyle/>
          <a:p>
            <a:pPr rtl="0"/>
            <a:fld id="{B4A81FBC-BED1-4C19-88CE-A334CAC51FCC}" type="datetime1">
              <a:rPr lang="nl-NL" noProof="0" smtClean="0"/>
              <a:t>15-10-2019</a:t>
            </a:fld>
            <a:endParaRPr lang="nl-NL" noProof="0" dirty="0"/>
          </a:p>
        </p:txBody>
      </p:sp>
      <p:sp>
        <p:nvSpPr>
          <p:cNvPr id="5" name="Tijdelijke aanduiding voor dianummer 4"/>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r>
              <a:rPr lang="nl-NL" noProof="0" dirty="0"/>
              <a:t>Een voettekst toevoegen</a:t>
            </a:r>
          </a:p>
        </p:txBody>
      </p:sp>
      <p:sp>
        <p:nvSpPr>
          <p:cNvPr id="2" name="Tijdelijke aanduiding voor datum 1"/>
          <p:cNvSpPr>
            <a:spLocks noGrp="1"/>
          </p:cNvSpPr>
          <p:nvPr>
            <p:ph type="dt" sz="half" idx="10"/>
          </p:nvPr>
        </p:nvSpPr>
        <p:spPr/>
        <p:txBody>
          <a:bodyPr rtlCol="0"/>
          <a:lstStyle/>
          <a:p>
            <a:pPr rtl="0"/>
            <a:fld id="{37325EDF-C77D-4ADB-9AAC-3506B89C42F0}" type="datetime1">
              <a:rPr lang="nl-NL" noProof="0" smtClean="0"/>
              <a:t>15-10-2019</a:t>
            </a:fld>
            <a:endParaRPr lang="nl-NL" noProof="0" dirty="0"/>
          </a:p>
        </p:txBody>
      </p:sp>
      <p:sp>
        <p:nvSpPr>
          <p:cNvPr id="4" name="Tijdelijke aanduiding voor dianummer 3"/>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3" name="Tijdelijke aanduiding voor inhoud 2"/>
          <p:cNvSpPr>
            <a:spLocks noGrp="1"/>
          </p:cNvSpPr>
          <p:nvPr>
            <p:ph idx="1"/>
          </p:nvPr>
        </p:nvSpPr>
        <p:spPr>
          <a:xfrm>
            <a:off x="4724400" y="1828800"/>
            <a:ext cx="5943600" cy="3476625"/>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tekst 3"/>
          <p:cNvSpPr>
            <a:spLocks noGrp="1"/>
          </p:cNvSpPr>
          <p:nvPr>
            <p:ph type="body" sz="half" idx="2"/>
          </p:nvPr>
        </p:nvSpPr>
        <p:spPr>
          <a:xfrm>
            <a:off x="1523999" y="1828800"/>
            <a:ext cx="2926080" cy="3476625"/>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1D9B60BA-C05D-4614-B1D5-78DEE3FA06F1}" type="datetime1">
              <a:rPr lang="nl-NL" noProof="0" smtClean="0"/>
              <a:t>15-10-2019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8" name="Vrije vorm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a:ex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12" name="Tijdelijke aanduiding voor afbeelding 11" descr="Een lege tijdelijke aanduiding om een afbeelding toe te voegen. Klik op de tijdelijke aanduiding en selecteer de afbeelding die u wilt toevoegen"/>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het pictogram als u een afbeelding wilt toevoegen</a:t>
            </a:r>
            <a:endParaRPr lang="nl-NL" noProof="0" dirty="0"/>
          </a:p>
        </p:txBody>
      </p:sp>
      <p:sp>
        <p:nvSpPr>
          <p:cNvPr id="4" name="Tijdelijke aanduiding voor tekst 3"/>
          <p:cNvSpPr>
            <a:spLocks noGrp="1"/>
          </p:cNvSpPr>
          <p:nvPr>
            <p:ph type="body" sz="half" idx="2"/>
          </p:nvPr>
        </p:nvSpPr>
        <p:spPr>
          <a:xfrm>
            <a:off x="7010400" y="2245995"/>
            <a:ext cx="3657600" cy="219456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013F05B5-B324-4AF2-B010-1DAE32D4D6C8}" type="datetime1">
              <a:rPr lang="nl-NL" noProof="0" smtClean="0"/>
              <a:t>15-10-2019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Afbeelding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Tijdelijke aanduiding voor titel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nl-NL" noProof="0" dirty="0"/>
              <a:t>Klik om de titelstijl van het model te bewerken</a:t>
            </a:r>
          </a:p>
        </p:txBody>
      </p:sp>
      <p:sp>
        <p:nvSpPr>
          <p:cNvPr id="3" name="Tijdelijke aanduiding voor tekst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5" name="Tijdelijke aanduiding voor voettekst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nl-NL" noProof="0" dirty="0"/>
              <a:t>Een voettekst toevoegen</a:t>
            </a:r>
          </a:p>
        </p:txBody>
      </p:sp>
      <p:sp>
        <p:nvSpPr>
          <p:cNvPr id="4" name="Tijdelijke aanduiding voor datum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pPr rtl="0"/>
            <a:fld id="{B643632B-0514-4618-8243-558B1A6931C2}" type="datetime1">
              <a:rPr lang="nl-NL" noProof="0" smtClean="0"/>
              <a:t>15-10-2019</a:t>
            </a:fld>
            <a:endParaRPr lang="nl-NL" noProof="0" dirty="0"/>
          </a:p>
        </p:txBody>
      </p:sp>
      <p:sp>
        <p:nvSpPr>
          <p:cNvPr id="6" name="Tijdelijke aanduiding voor dianummer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nl-NL" noProof="0" smtClean="0"/>
              <a:pPr rtl="0"/>
              <a:t>‹nr.›</a:t>
            </a:fld>
            <a:endParaRPr lang="nl-NL"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f0RmvG0G9wQ"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Keuzedeel Jeugd- en Opvoedhulp</a:t>
            </a:r>
          </a:p>
        </p:txBody>
      </p:sp>
      <p:sp>
        <p:nvSpPr>
          <p:cNvPr id="3" name="Ondertitel 2"/>
          <p:cNvSpPr>
            <a:spLocks noGrp="1"/>
          </p:cNvSpPr>
          <p:nvPr>
            <p:ph type="subTitle" idx="1"/>
          </p:nvPr>
        </p:nvSpPr>
        <p:spPr/>
        <p:txBody>
          <a:bodyPr rtlCol="0"/>
          <a:lstStyle/>
          <a:p>
            <a:r>
              <a:rPr lang="nl-NL" dirty="0"/>
              <a:t>Module B – les 7</a:t>
            </a:r>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Programma</a:t>
            </a:r>
          </a:p>
        </p:txBody>
      </p:sp>
      <p:sp>
        <p:nvSpPr>
          <p:cNvPr id="3" name="Tijdelijke aanduiding voor inhoud 2"/>
          <p:cNvSpPr>
            <a:spLocks noGrp="1"/>
          </p:cNvSpPr>
          <p:nvPr>
            <p:ph sz="half" idx="1"/>
          </p:nvPr>
        </p:nvSpPr>
        <p:spPr/>
        <p:txBody>
          <a:bodyPr rtlCol="0">
            <a:normAutofit lnSpcReduction="10000"/>
          </a:bodyPr>
          <a:lstStyle/>
          <a:p>
            <a:pPr marL="285750" indent="-285750">
              <a:buFontTx/>
              <a:buChar char="-"/>
            </a:pPr>
            <a:r>
              <a:rPr lang="nl-NL" dirty="0"/>
              <a:t>Check aanwezigheid</a:t>
            </a:r>
          </a:p>
          <a:p>
            <a:pPr marL="285750" indent="-285750">
              <a:buFontTx/>
              <a:buChar char="-"/>
            </a:pPr>
            <a:r>
              <a:rPr lang="nl-NL" dirty="0"/>
              <a:t>Theorie</a:t>
            </a:r>
          </a:p>
          <a:p>
            <a:pPr marL="285750" indent="-285750">
              <a:buFontTx/>
              <a:buChar char="-"/>
            </a:pPr>
            <a:r>
              <a:rPr lang="nl-NL" dirty="0"/>
              <a:t>Opdracht</a:t>
            </a:r>
          </a:p>
          <a:p>
            <a:pPr marL="285750" indent="-285750">
              <a:buFontTx/>
              <a:buChar char="-"/>
            </a:pPr>
            <a:r>
              <a:rPr lang="nl-NL" dirty="0"/>
              <a:t>Afsluiting</a:t>
            </a:r>
          </a:p>
        </p:txBody>
      </p:sp>
      <p:sp>
        <p:nvSpPr>
          <p:cNvPr id="4" name="Tijdelijke aanduiding voor inhoud 3"/>
          <p:cNvSpPr>
            <a:spLocks noGrp="1"/>
          </p:cNvSpPr>
          <p:nvPr>
            <p:ph sz="half" idx="2"/>
          </p:nvPr>
        </p:nvSpPr>
        <p:spPr/>
        <p:txBody>
          <a:bodyPr rtlCol="0">
            <a:normAutofit lnSpcReduction="10000"/>
          </a:bodyPr>
          <a:lstStyle/>
          <a:p>
            <a:pPr rtl="0"/>
            <a:r>
              <a:rPr lang="nl-NL" dirty="0"/>
              <a:t>Doelen?</a:t>
            </a:r>
          </a:p>
          <a:p>
            <a:pPr rtl="0"/>
            <a:endParaRPr lang="nl-NL" dirty="0"/>
          </a:p>
          <a:p>
            <a:pPr rtl="0"/>
            <a:r>
              <a:rPr lang="nl-NL" dirty="0"/>
              <a:t>Aan het eind van deze les, weet je:</a:t>
            </a:r>
          </a:p>
          <a:p>
            <a:pPr rtl="0"/>
            <a:r>
              <a:rPr lang="nl-NL" dirty="0"/>
              <a:t>Hoe je culturele verschillen kunt beoordelen</a:t>
            </a:r>
          </a:p>
          <a:p>
            <a:pPr rtl="0"/>
            <a:r>
              <a:rPr lang="nl-NL" dirty="0"/>
              <a:t>Hoe je rekening houdt met andere culturen</a:t>
            </a:r>
          </a:p>
          <a:p>
            <a:pPr rtl="0"/>
            <a:r>
              <a:rPr lang="nl-NL" dirty="0"/>
              <a:t>Wat ‘interculturele sensitiviteit’ inhoudt</a:t>
            </a:r>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B76B0E-3EB9-4ED2-BA0A-EEF6290CEDBB}"/>
              </a:ext>
            </a:extLst>
          </p:cNvPr>
          <p:cNvSpPr>
            <a:spLocks noGrp="1"/>
          </p:cNvSpPr>
          <p:nvPr>
            <p:ph type="title"/>
          </p:nvPr>
        </p:nvSpPr>
        <p:spPr/>
        <p:txBody>
          <a:bodyPr/>
          <a:lstStyle/>
          <a:p>
            <a:r>
              <a:rPr lang="nl-NL" dirty="0"/>
              <a:t>Het beoordelen van culturele verschillen - opdracht</a:t>
            </a:r>
          </a:p>
        </p:txBody>
      </p:sp>
      <p:sp>
        <p:nvSpPr>
          <p:cNvPr id="3" name="Tijdelijke aanduiding voor inhoud 2">
            <a:extLst>
              <a:ext uri="{FF2B5EF4-FFF2-40B4-BE49-F238E27FC236}">
                <a16:creationId xmlns:a16="http://schemas.microsoft.com/office/drawing/2014/main" id="{60929125-0730-4541-AA1A-7DED81943B43}"/>
              </a:ext>
            </a:extLst>
          </p:cNvPr>
          <p:cNvSpPr>
            <a:spLocks noGrp="1"/>
          </p:cNvSpPr>
          <p:nvPr>
            <p:ph sz="half" idx="1"/>
          </p:nvPr>
        </p:nvSpPr>
        <p:spPr>
          <a:xfrm>
            <a:off x="1524000" y="1825625"/>
            <a:ext cx="7812360" cy="3474720"/>
          </a:xfrm>
        </p:spPr>
        <p:txBody>
          <a:bodyPr/>
          <a:lstStyle/>
          <a:p>
            <a:r>
              <a:rPr lang="nl-NL" dirty="0"/>
              <a:t>Ga in twee- of drietallen de straat op</a:t>
            </a:r>
          </a:p>
          <a:p>
            <a:r>
              <a:rPr lang="nl-NL" dirty="0"/>
              <a:t>Zoek een plekje waar je veel mensen ziet voorbijkomen</a:t>
            </a:r>
          </a:p>
          <a:p>
            <a:r>
              <a:rPr lang="nl-NL" dirty="0"/>
              <a:t>Maak twee lijsten: één met, volgens jullie, normaal gedrag en één met abnormaal gedrag</a:t>
            </a:r>
          </a:p>
          <a:p>
            <a:r>
              <a:rPr lang="nl-NL" dirty="0"/>
              <a:t>Tijd: tot bijna aan het eind van de les. We komen terug voor een klassikale afsluiting.</a:t>
            </a:r>
          </a:p>
        </p:txBody>
      </p:sp>
    </p:spTree>
    <p:extLst>
      <p:ext uri="{BB962C8B-B14F-4D97-AF65-F5344CB8AC3E}">
        <p14:creationId xmlns:p14="http://schemas.microsoft.com/office/powerpoint/2010/main" val="608442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C5BCCA-DAF3-41C7-A810-58DF19539FC7}"/>
              </a:ext>
            </a:extLst>
          </p:cNvPr>
          <p:cNvSpPr>
            <a:spLocks noGrp="1"/>
          </p:cNvSpPr>
          <p:nvPr>
            <p:ph type="title"/>
          </p:nvPr>
        </p:nvSpPr>
        <p:spPr/>
        <p:txBody>
          <a:bodyPr/>
          <a:lstStyle/>
          <a:p>
            <a:r>
              <a:rPr lang="nl-NL" dirty="0"/>
              <a:t>Culturele verschillen beoordelen</a:t>
            </a:r>
          </a:p>
        </p:txBody>
      </p:sp>
      <p:sp>
        <p:nvSpPr>
          <p:cNvPr id="3" name="Tijdelijke aanduiding voor inhoud 2">
            <a:extLst>
              <a:ext uri="{FF2B5EF4-FFF2-40B4-BE49-F238E27FC236}">
                <a16:creationId xmlns:a16="http://schemas.microsoft.com/office/drawing/2014/main" id="{F21D5038-5823-4538-BA00-F69D42ABB3E9}"/>
              </a:ext>
            </a:extLst>
          </p:cNvPr>
          <p:cNvSpPr>
            <a:spLocks noGrp="1"/>
          </p:cNvSpPr>
          <p:nvPr>
            <p:ph sz="half" idx="1"/>
          </p:nvPr>
        </p:nvSpPr>
        <p:spPr>
          <a:xfrm>
            <a:off x="1524000" y="1825625"/>
            <a:ext cx="9612560" cy="3474720"/>
          </a:xfrm>
        </p:spPr>
        <p:txBody>
          <a:bodyPr/>
          <a:lstStyle/>
          <a:p>
            <a:r>
              <a:rPr lang="nl-NL" dirty="0"/>
              <a:t>Om culturele verschillen te beoordelen, kun je gebruik maken van de volgende drie vragen:</a:t>
            </a:r>
          </a:p>
          <a:p>
            <a:r>
              <a:rPr lang="nl-NL" dirty="0"/>
              <a:t>Wat is het verschil in cultuur?</a:t>
            </a:r>
          </a:p>
          <a:p>
            <a:r>
              <a:rPr lang="nl-NL" dirty="0"/>
              <a:t>Waar komt het vandaan? Wat betekent het voor mij en de ander?</a:t>
            </a:r>
          </a:p>
          <a:p>
            <a:r>
              <a:rPr lang="nl-NL" dirty="0"/>
              <a:t>Wat vind ik ervan: is het acceptabel of niet?</a:t>
            </a:r>
          </a:p>
          <a:p>
            <a:endParaRPr lang="nl-NL" dirty="0"/>
          </a:p>
        </p:txBody>
      </p:sp>
    </p:spTree>
    <p:extLst>
      <p:ext uri="{BB962C8B-B14F-4D97-AF65-F5344CB8AC3E}">
        <p14:creationId xmlns:p14="http://schemas.microsoft.com/office/powerpoint/2010/main" val="330801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752688-87FE-49B7-A4EE-0D69B25B7700}"/>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F4941090-D3AB-485D-B5D8-F5CC712913AF}"/>
              </a:ext>
            </a:extLst>
          </p:cNvPr>
          <p:cNvSpPr>
            <a:spLocks noGrp="1"/>
          </p:cNvSpPr>
          <p:nvPr>
            <p:ph sz="half" idx="1"/>
          </p:nvPr>
        </p:nvSpPr>
        <p:spPr>
          <a:xfrm>
            <a:off x="1524000" y="1825624"/>
            <a:ext cx="8964488" cy="4195663"/>
          </a:xfrm>
        </p:spPr>
        <p:txBody>
          <a:bodyPr>
            <a:normAutofit fontScale="92500" lnSpcReduction="20000"/>
          </a:bodyPr>
          <a:lstStyle/>
          <a:p>
            <a:r>
              <a:rPr lang="nl-NL" dirty="0"/>
              <a:t>Bekijk de volgende documentaire</a:t>
            </a:r>
          </a:p>
          <a:p>
            <a:r>
              <a:rPr lang="nl-NL" dirty="0"/>
              <a:t>Schrijf alle culturele verschillen die je opvallen op</a:t>
            </a:r>
          </a:p>
          <a:p>
            <a:r>
              <a:rPr lang="nl-NL" dirty="0">
                <a:hlinkClick r:id="rId2"/>
              </a:rPr>
              <a:t>https://www.youtube.com/watch?v=f0RmvG0G9wQ</a:t>
            </a:r>
            <a:endParaRPr lang="nl-NL" dirty="0"/>
          </a:p>
          <a:p>
            <a:endParaRPr lang="nl-NL" dirty="0"/>
          </a:p>
          <a:p>
            <a:endParaRPr lang="nl-NL" dirty="0"/>
          </a:p>
          <a:p>
            <a:r>
              <a:rPr lang="nl-NL" dirty="0"/>
              <a:t>We beoordelen de culturele verschillen de je hebt opgeschreven aan de hand van de drie vragen:</a:t>
            </a:r>
          </a:p>
          <a:p>
            <a:r>
              <a:rPr lang="nl-NL" dirty="0"/>
              <a:t>Wat is het verschil in cultuur?</a:t>
            </a:r>
          </a:p>
          <a:p>
            <a:r>
              <a:rPr lang="nl-NL" dirty="0"/>
              <a:t>Waar komt het vandaan? Wat betekent het voor mij en de ander?</a:t>
            </a:r>
          </a:p>
          <a:p>
            <a:r>
              <a:rPr lang="nl-NL" dirty="0"/>
              <a:t>Wat vind ik ervan: is het acceptabel of niet?</a:t>
            </a:r>
          </a:p>
          <a:p>
            <a:endParaRPr lang="nl-NL" dirty="0"/>
          </a:p>
          <a:p>
            <a:endParaRPr lang="nl-NL" dirty="0"/>
          </a:p>
        </p:txBody>
      </p:sp>
    </p:spTree>
    <p:extLst>
      <p:ext uri="{BB962C8B-B14F-4D97-AF65-F5344CB8AC3E}">
        <p14:creationId xmlns:p14="http://schemas.microsoft.com/office/powerpoint/2010/main" val="111409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47462A-318F-4DB1-980F-4C282B3B1E2B}"/>
              </a:ext>
            </a:extLst>
          </p:cNvPr>
          <p:cNvSpPr>
            <a:spLocks noGrp="1"/>
          </p:cNvSpPr>
          <p:nvPr>
            <p:ph type="title"/>
          </p:nvPr>
        </p:nvSpPr>
        <p:spPr/>
        <p:txBody>
          <a:bodyPr/>
          <a:lstStyle/>
          <a:p>
            <a:r>
              <a:rPr lang="nl-NL" dirty="0"/>
              <a:t>Interculturele sensitiviteit</a:t>
            </a:r>
          </a:p>
        </p:txBody>
      </p:sp>
      <p:sp>
        <p:nvSpPr>
          <p:cNvPr id="3" name="Tijdelijke aanduiding voor inhoud 2">
            <a:extLst>
              <a:ext uri="{FF2B5EF4-FFF2-40B4-BE49-F238E27FC236}">
                <a16:creationId xmlns:a16="http://schemas.microsoft.com/office/drawing/2014/main" id="{24D74112-6420-40F2-ADAB-AC34D0E66F2E}"/>
              </a:ext>
            </a:extLst>
          </p:cNvPr>
          <p:cNvSpPr>
            <a:spLocks noGrp="1"/>
          </p:cNvSpPr>
          <p:nvPr>
            <p:ph sz="half" idx="1"/>
          </p:nvPr>
        </p:nvSpPr>
        <p:spPr/>
        <p:txBody>
          <a:bodyPr/>
          <a:lstStyle/>
          <a:p>
            <a:r>
              <a:rPr lang="nl-NL" dirty="0"/>
              <a:t>“Je bent intercultureel sensitief als je in staat bent om naar andere culturen te kijken. Niet alleen vanuit je eigen referentiekader maar ook vanuit het referentiekader van de ander. Met respect. Daarnaast verplaats je je in die ander, niet alleen in gedachten maar ook daadwerkelijk in gedrag.”</a:t>
            </a:r>
          </a:p>
        </p:txBody>
      </p:sp>
      <p:sp>
        <p:nvSpPr>
          <p:cNvPr id="4" name="Tijdelijke aanduiding voor inhoud 3">
            <a:extLst>
              <a:ext uri="{FF2B5EF4-FFF2-40B4-BE49-F238E27FC236}">
                <a16:creationId xmlns:a16="http://schemas.microsoft.com/office/drawing/2014/main" id="{10053882-F4C7-498E-B610-8D59C8B98673}"/>
              </a:ext>
            </a:extLst>
          </p:cNvPr>
          <p:cNvSpPr>
            <a:spLocks noGrp="1"/>
          </p:cNvSpPr>
          <p:nvPr>
            <p:ph sz="half" idx="2"/>
          </p:nvPr>
        </p:nvSpPr>
        <p:spPr/>
        <p:txBody>
          <a:bodyPr/>
          <a:lstStyle/>
          <a:p>
            <a:r>
              <a:rPr lang="nl-NL" dirty="0"/>
              <a:t>Wie kan dat?</a:t>
            </a:r>
          </a:p>
          <a:p>
            <a:r>
              <a:rPr lang="nl-NL" dirty="0"/>
              <a:t>Waarom kan jij dat wel/niet?</a:t>
            </a:r>
          </a:p>
          <a:p>
            <a:r>
              <a:rPr lang="nl-NL" dirty="0"/>
              <a:t>Hoe leer je dat?</a:t>
            </a:r>
          </a:p>
          <a:p>
            <a:r>
              <a:rPr lang="nl-NL" dirty="0"/>
              <a:t>Wat is daarin belangrijk?</a:t>
            </a:r>
          </a:p>
        </p:txBody>
      </p:sp>
    </p:spTree>
    <p:extLst>
      <p:ext uri="{BB962C8B-B14F-4D97-AF65-F5344CB8AC3E}">
        <p14:creationId xmlns:p14="http://schemas.microsoft.com/office/powerpoint/2010/main" val="2711828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Afsluiting</a:t>
            </a:r>
          </a:p>
        </p:txBody>
      </p:sp>
      <p:sp>
        <p:nvSpPr>
          <p:cNvPr id="3" name="Tijdelijke aanduiding voor inhoud 2"/>
          <p:cNvSpPr>
            <a:spLocks noGrp="1"/>
          </p:cNvSpPr>
          <p:nvPr>
            <p:ph idx="1"/>
          </p:nvPr>
        </p:nvSpPr>
        <p:spPr>
          <a:xfrm>
            <a:off x="1631504" y="1809750"/>
            <a:ext cx="3017523" cy="3476625"/>
          </a:xfrm>
        </p:spPr>
        <p:txBody>
          <a:bodyPr rtlCol="0"/>
          <a:lstStyle/>
          <a:p>
            <a:pPr rtl="0"/>
            <a:r>
              <a:rPr lang="nl-NL" dirty="0"/>
              <a:t>Volgende week:</a:t>
            </a:r>
          </a:p>
        </p:txBody>
      </p:sp>
      <p:sp>
        <p:nvSpPr>
          <p:cNvPr id="4" name="Tijdelijke aanduiding voor tekst 3"/>
          <p:cNvSpPr>
            <a:spLocks noGrp="1"/>
          </p:cNvSpPr>
          <p:nvPr>
            <p:ph type="body" sz="half" idx="2"/>
          </p:nvPr>
        </p:nvSpPr>
        <p:spPr>
          <a:xfrm>
            <a:off x="6096000" y="1828800"/>
            <a:ext cx="4752527" cy="3476625"/>
          </a:xfrm>
        </p:spPr>
        <p:txBody>
          <a:bodyPr rtlCol="0">
            <a:normAutofit/>
          </a:bodyPr>
          <a:lstStyle/>
          <a:p>
            <a:r>
              <a:rPr lang="nl-NL" dirty="0"/>
              <a:t>Doelen?</a:t>
            </a:r>
          </a:p>
          <a:p>
            <a:endParaRPr lang="nl-NL" dirty="0"/>
          </a:p>
          <a:p>
            <a:r>
              <a:rPr lang="nl-NL" dirty="0"/>
              <a:t>Aan het eind van deze eerste les, weet je:</a:t>
            </a:r>
          </a:p>
          <a:p>
            <a:r>
              <a:rPr lang="nl-NL" dirty="0"/>
              <a:t>Hoe je culturele verschillen kunt beoordelen</a:t>
            </a:r>
          </a:p>
          <a:p>
            <a:r>
              <a:rPr lang="nl-NL" dirty="0"/>
              <a:t>Hoe je rekening houdt met andere culturen</a:t>
            </a:r>
          </a:p>
          <a:p>
            <a:r>
              <a:rPr lang="nl-NL" dirty="0"/>
              <a:t>Wat ‘interculturele sensitiviteit’ inhoudt</a:t>
            </a:r>
          </a:p>
          <a:p>
            <a:endParaRPr lang="nl-NL" dirty="0"/>
          </a:p>
          <a:p>
            <a:pPr rtl="0"/>
            <a:endParaRPr lang="nl-NL" dirty="0"/>
          </a:p>
        </p:txBody>
      </p:sp>
    </p:spTree>
    <p:extLst>
      <p:ext uri="{BB962C8B-B14F-4D97-AF65-F5344CB8AC3E}">
        <p14:creationId xmlns:p14="http://schemas.microsoft.com/office/powerpoint/2010/main" val="303294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riendjes, formaat 16 x 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123_TF03896101 - Copy" id="{C0EF2753-B4B9-4979-AA89-C9983F3B49D6}" vid="{7E42FDA8-E506-40F8-9A1E-06A022A5D3F9}"/>
    </a:ext>
  </a:extLst>
</a:theme>
</file>

<file path=ppt/theme/theme2.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202347D77697643BBFD99302BF64673" ma:contentTypeVersion="10" ma:contentTypeDescription="Een nieuw document maken." ma:contentTypeScope="" ma:versionID="78ac85ac2f283fc41906ebe7f4a9b559">
  <xsd:schema xmlns:xsd="http://www.w3.org/2001/XMLSchema" xmlns:xs="http://www.w3.org/2001/XMLSchema" xmlns:p="http://schemas.microsoft.com/office/2006/metadata/properties" xmlns:ns3="b68dea8c-8914-43cb-bb4a-3d3300d15efd" xmlns:ns4="244de58e-76bd-4fa7-ac74-2161ed167b2b" targetNamespace="http://schemas.microsoft.com/office/2006/metadata/properties" ma:root="true" ma:fieldsID="1ef3f6f0cd5173217bf58dd780df4820" ns3:_="" ns4:_="">
    <xsd:import namespace="b68dea8c-8914-43cb-bb4a-3d3300d15efd"/>
    <xsd:import namespace="244de58e-76bd-4fa7-ac74-2161ed167b2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8dea8c-8914-43cb-bb4a-3d3300d15e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4de58e-76bd-4fa7-ac74-2161ed167b2b"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SharingHintHash" ma:index="15"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2.xml><?xml version="1.0" encoding="utf-8"?>
<ds:datastoreItem xmlns:ds="http://schemas.openxmlformats.org/officeDocument/2006/customXml" ds:itemID="{1DA15C6C-6BB6-4DB6-B7D6-7F14EAB2CC5C}">
  <ds:schemaRefs>
    <ds:schemaRef ds:uri="244de58e-76bd-4fa7-ac74-2161ed167b2b"/>
    <ds:schemaRef ds:uri="http://schemas.microsoft.com/office/2006/documentManagement/types"/>
    <ds:schemaRef ds:uri="b68dea8c-8914-43cb-bb4a-3d3300d15efd"/>
    <ds:schemaRef ds:uri="http://schemas.openxmlformats.org/package/2006/metadata/core-properties"/>
    <ds:schemaRef ds:uri="http://www.w3.org/XML/1998/namespace"/>
    <ds:schemaRef ds:uri="http://schemas.microsoft.com/office/2006/metadata/properties"/>
    <ds:schemaRef ds:uri="http://purl.org/dc/elements/1.1/"/>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87B82326-2D66-4F64-B730-B37F59BC6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8dea8c-8914-43cb-bb4a-3d3300d15efd"/>
    <ds:schemaRef ds:uri="244de58e-76bd-4fa7-ac74-2161ed167b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Onderwijspresentatie, ontwerp met kinderen op het schoolplein, album (breedbeeld)</Template>
  <TotalTime>368</TotalTime>
  <Words>348</Words>
  <Application>Microsoft Office PowerPoint</Application>
  <PresentationFormat>Breedbeeld</PresentationFormat>
  <Paragraphs>50</Paragraphs>
  <Slides>7</Slides>
  <Notes>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Times New Roman</vt:lpstr>
      <vt:lpstr>Vriendjes, formaat 16 x 9</vt:lpstr>
      <vt:lpstr>Keuzedeel Jeugd- en Opvoedhulp</vt:lpstr>
      <vt:lpstr>Programma</vt:lpstr>
      <vt:lpstr>Het beoordelen van culturele verschillen - opdracht</vt:lpstr>
      <vt:lpstr>Culturele verschillen beoordelen</vt:lpstr>
      <vt:lpstr>Opdracht</vt:lpstr>
      <vt:lpstr>Interculturele sensitiviteit</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 keuzedeel Jeugd- en Opvoedhulp</dc:title>
  <dc:creator>Marije Solle</dc:creator>
  <cp:keywords/>
  <cp:lastModifiedBy>Marije Solle</cp:lastModifiedBy>
  <cp:revision>35</cp:revision>
  <dcterms:created xsi:type="dcterms:W3CDTF">2019-09-26T15:31:09Z</dcterms:created>
  <dcterms:modified xsi:type="dcterms:W3CDTF">2019-10-15T15:03:01Z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0x0101009202347D77697643BBFD99302BF64673</vt:lpwstr>
  </property>
</Properties>
</file>